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8" r:id="rId4"/>
    <p:sldId id="272" r:id="rId5"/>
    <p:sldId id="264" r:id="rId6"/>
    <p:sldId id="274" r:id="rId7"/>
    <p:sldId id="275" r:id="rId8"/>
    <p:sldId id="276" r:id="rId9"/>
    <p:sldId id="286" r:id="rId10"/>
    <p:sldId id="285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37"/>
    <p:restoredTop sz="94150"/>
  </p:normalViewPr>
  <p:slideViewPr>
    <p:cSldViewPr snapToGrid="0" snapToObjects="1">
      <p:cViewPr varScale="1">
        <p:scale>
          <a:sx n="120" d="100"/>
          <a:sy n="120" d="100"/>
        </p:scale>
        <p:origin x="5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F065E-095C-BB41-87A0-9F3A3F861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38057-9CC8-7944-BB7C-A3AC4541A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7FB1A-3897-6441-BCA6-20D807BE5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C724D-C477-8D46-A250-E34647B00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ED24A-5008-3341-95D4-89DD52558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720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CAB7B-36CC-7749-AF35-DCA1B2F0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ACAD79-B9A7-7043-8813-5065499BF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CF432-BA61-A84B-BB9B-F0C156887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B9BA5-6BF1-4445-8556-80E7453C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BD459-FC42-944D-8A3F-CA0AC484E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66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2E81C2-6FF0-E741-958E-48F57E6B9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F77163-B288-364E-B0B2-5EB7968CA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B1B68-8944-BC4F-873E-945DAB33E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15D26-448A-2C43-9C6E-322760C2D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0680C-186A-7F47-A5CE-51D025127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39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09AD6-2B05-AB46-BEF5-98FC9A6B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F20BE-04CE-4E41-BDF9-252C9AB5A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BEB85-2157-8242-98E4-7CD014AAB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90947-8E94-7047-ABA6-E1D60461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FAB7F-A3E6-1847-B94E-FF0BCB06B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49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8AD0-0C2C-D946-94C3-8A5D474FE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0360A-BA99-1F4B-A3E4-A72BC4D98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21F5D-7F1F-C84C-88D1-FCFA78FA7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41B16-9627-C448-9CEC-963037A20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694F0-1E95-784E-A88F-EE3829AD8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64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09AF-3ED1-DF4E-8C24-99E382E60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603A8-1E1C-D94E-8E93-ED53B29F17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2F28E3-5C5C-BE45-AEB1-2B32F8CDB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A2AD2C-0FC9-3C4C-AC44-FD6BB32F7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DB23E-7261-804B-9943-305095F4D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61C94-F23C-554A-AAAA-64D64EFC7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13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2CE0-F1A3-4140-92A5-4A6303D50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0772A-8109-1A4F-99B9-7C8075190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AA0B1-33D1-E643-8523-47512DE4A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567A66-073A-DF43-913F-3E8515419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C479E-1BDD-8640-AE65-8DFBFA16B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17A808-F244-8F47-B24B-A244922C2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32CDF1-BB17-FB46-9F88-C7D3AC5FE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605CA9-77AE-C64E-BBA5-2964B17DF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774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6D54F-A782-1743-BCA9-894FC5F0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0FD47D-179A-F94A-B7D5-70D42910E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5E72BD-DF48-674E-9542-2B7739BB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558DA2-0944-DD40-876B-032D79F6D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60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30C339-D2FC-D04C-BCFE-C9D61224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97B82B-9668-E445-B6E8-256CBB046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51E30-1177-CD4D-BE90-E01C113E3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27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B5BEA-139A-1C42-8502-AF711AB6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3F40-68CD-054F-B312-EFA364069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11F3C5-134A-9B4A-ABD7-114CF4C1E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AC7449-3CC9-DE4D-AC79-2D9EA5732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FD846A-3A8F-1E4C-AD05-16A72916A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6AA8E-7EF3-C644-8EEB-5C85CE7BA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634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5DC48-DC89-1240-933E-AE51FD778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7B8EE2-9F63-FC4A-A610-479950974C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0550F-7259-7E48-AAFC-682DAB2050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240B4-EF67-B842-BA84-5A849BF0C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1D3E-7F4D-9E42-855C-58D709435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C3DDE-F9A3-B345-A481-39C6DDCCC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77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4C788A-618B-6740-BB77-C4AD61E68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49468-2DC6-4A4B-960A-5D805C800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7DAFF-9F07-6E48-8979-9DF0023EC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FE75A-646A-BD40-A241-15DC781145D2}" type="datetimeFigureOut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4BE78-97BC-DE40-BCC6-DEC91393C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91B62-7163-9E47-9E9E-0A86DA8C7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7EE0A-A972-2644-ADC6-8FEE5EB8F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78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D6C03-FC88-A94F-A593-75426A438CCD}"/>
              </a:ext>
            </a:extLst>
          </p:cNvPr>
          <p:cNvSpPr txBox="1"/>
          <p:nvPr/>
        </p:nvSpPr>
        <p:spPr>
          <a:xfrm>
            <a:off x="1175923" y="0"/>
            <a:ext cx="650965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rgbClr val="002060"/>
                </a:solidFill>
              </a:rPr>
              <a:t>Efficient</a:t>
            </a:r>
            <a:r>
              <a:rPr lang="en-US" sz="10000" dirty="0">
                <a:solidFill>
                  <a:srgbClr val="0070C0"/>
                </a:solidFill>
              </a:rPr>
              <a:t> 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2113107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FAB9CE-2B20-0E4B-A71E-C3E217641857}"/>
              </a:ext>
            </a:extLst>
          </p:cNvPr>
          <p:cNvSpPr txBox="1"/>
          <p:nvPr/>
        </p:nvSpPr>
        <p:spPr>
          <a:xfrm>
            <a:off x="483220" y="468351"/>
            <a:ext cx="9764751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200" dirty="0"/>
              <a:t>Scribe reads out incorrect number of tree he wants measured</a:t>
            </a:r>
          </a:p>
          <a:p>
            <a:pPr marL="342900" indent="-342900">
              <a:buAutoNum type="arabicPeriod"/>
            </a:pPr>
            <a:r>
              <a:rPr lang="en-US" sz="2200" dirty="0"/>
              <a:t>Scribe reads out correct number of tree he wants measured but assistant hears wrong number</a:t>
            </a:r>
          </a:p>
          <a:p>
            <a:pPr marL="342900" indent="-342900">
              <a:buAutoNum type="arabicPeriod"/>
            </a:pPr>
            <a:r>
              <a:rPr lang="en-US" sz="2200" dirty="0"/>
              <a:t>Scribe reads the number of the tag or tree incorrectly (so ‘correct’ measurement is recorded, but for a tree different from the one the scribe wanted).</a:t>
            </a:r>
          </a:p>
          <a:p>
            <a:pPr marL="342900" indent="-342900">
              <a:buFontTx/>
              <a:buAutoNum type="arabicPeriod"/>
            </a:pPr>
            <a:r>
              <a:rPr lang="en-US" sz="2200" dirty="0"/>
              <a:t>Scribe incorrectly measures tree (doesn’t know how to use </a:t>
            </a:r>
            <a:r>
              <a:rPr lang="en-US" sz="2200" dirty="0" err="1"/>
              <a:t>dbh</a:t>
            </a:r>
            <a:r>
              <a:rPr lang="en-US" sz="2200" dirty="0"/>
              <a:t> tape, knows how to use it but makes a mistake, measures tree in the wrong place, tape is poor quality, different brand tapes at different times, measures to wrong level of precision) </a:t>
            </a:r>
          </a:p>
          <a:p>
            <a:pPr marL="342900" indent="-342900">
              <a:buFontTx/>
              <a:buAutoNum type="arabicPeriod"/>
            </a:pPr>
            <a:r>
              <a:rPr lang="en-US" sz="2200" dirty="0"/>
              <a:t>Scribe writes down incorrect value</a:t>
            </a:r>
          </a:p>
          <a:p>
            <a:pPr marL="342900" indent="-342900">
              <a:buAutoNum type="arabicPeriod"/>
            </a:pPr>
            <a:r>
              <a:rPr lang="en-US" sz="2200" dirty="0"/>
              <a:t>Scribe writes down illegible value</a:t>
            </a:r>
          </a:p>
          <a:p>
            <a:pPr marL="342900" indent="-342900">
              <a:buAutoNum type="arabicPeriod"/>
            </a:pPr>
            <a:r>
              <a:rPr lang="en-US" sz="2200" dirty="0"/>
              <a:t>Fail to record data you need (</a:t>
            </a:r>
            <a:r>
              <a:rPr lang="en-US" sz="2200" dirty="0" err="1"/>
              <a:t>gps</a:t>
            </a:r>
            <a:r>
              <a:rPr lang="en-US" sz="2200" dirty="0"/>
              <a:t> points, plot, number)</a:t>
            </a:r>
          </a:p>
          <a:p>
            <a:r>
              <a:rPr lang="en-US" sz="2200" dirty="0"/>
              <a:t>8.   Misidentify species</a:t>
            </a:r>
          </a:p>
          <a:p>
            <a:r>
              <a:rPr lang="en-US" sz="2200" dirty="0"/>
              <a:t>9.   Write down incorrect species</a:t>
            </a:r>
          </a:p>
          <a:p>
            <a:r>
              <a:rPr lang="en-US" sz="2200" dirty="0"/>
              <a:t>10. Switch jobs and so record data inconsistently or incorrectly </a:t>
            </a:r>
          </a:p>
          <a:p>
            <a:r>
              <a:rPr lang="en-US" sz="2200" dirty="0"/>
              <a:t>11. Lose data sheet</a:t>
            </a:r>
          </a:p>
          <a:p>
            <a:r>
              <a:rPr lang="en-US" sz="2200" dirty="0"/>
              <a:t>12. Data sheet partially damaged</a:t>
            </a:r>
          </a:p>
          <a:p>
            <a:pPr marL="342900" indent="-342900">
              <a:buAutoNum type="arabicPeriod"/>
            </a:pPr>
            <a:endParaRPr lang="en-US" sz="2200" dirty="0"/>
          </a:p>
          <a:p>
            <a:pPr marL="342900" indent="-342900">
              <a:buAutoNum type="arabicPeriod"/>
            </a:pPr>
            <a:endParaRPr lang="en-US" sz="2200" dirty="0"/>
          </a:p>
          <a:p>
            <a:pPr marL="342900" indent="-342900">
              <a:buAutoNum type="arabicPeriod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639874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B961DD-F12E-964E-9C81-0733750F8F1F}"/>
              </a:ext>
            </a:extLst>
          </p:cNvPr>
          <p:cNvSpPr txBox="1"/>
          <p:nvPr/>
        </p:nvSpPr>
        <p:spPr>
          <a:xfrm>
            <a:off x="754788" y="1436247"/>
            <a:ext cx="106824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What are pros and cons of digital  vs. paper data collection?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211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B961DD-F12E-964E-9C81-0733750F8F1F}"/>
              </a:ext>
            </a:extLst>
          </p:cNvPr>
          <p:cNvSpPr txBox="1"/>
          <p:nvPr/>
        </p:nvSpPr>
        <p:spPr>
          <a:xfrm>
            <a:off x="754788" y="1436247"/>
            <a:ext cx="106824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I’m </a:t>
            </a:r>
            <a:r>
              <a:rPr lang="en-US" sz="6000">
                <a:solidFill>
                  <a:srgbClr val="002060"/>
                </a:solidFill>
              </a:rPr>
              <a:t>stuck using paper…</a:t>
            </a:r>
          </a:p>
          <a:p>
            <a:pPr algn="ctr"/>
            <a:r>
              <a:rPr lang="en-US" sz="6000">
                <a:solidFill>
                  <a:srgbClr val="002060"/>
                </a:solidFill>
              </a:rPr>
              <a:t>what can I do?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950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870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481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8462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608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4236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3028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921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761E32-60CC-B243-8A05-828B14A0AC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84" r="20185"/>
          <a:stretch/>
        </p:blipFill>
        <p:spPr>
          <a:xfrm>
            <a:off x="-40615" y="-39572"/>
            <a:ext cx="3292128" cy="36543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A4505C-79DF-AE4A-83DD-8526D1793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264" y="2530980"/>
            <a:ext cx="4540921" cy="29743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30E5DF-6BBB-C346-A770-47248167C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1936" y="2372318"/>
            <a:ext cx="3560064" cy="448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33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02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D6C03-FC88-A94F-A593-75426A438CCD}"/>
              </a:ext>
            </a:extLst>
          </p:cNvPr>
          <p:cNvSpPr txBox="1"/>
          <p:nvPr/>
        </p:nvSpPr>
        <p:spPr>
          <a:xfrm>
            <a:off x="1256210" y="665335"/>
            <a:ext cx="104115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002060"/>
                </a:solidFill>
              </a:rPr>
              <a:t>How can we be more efficient?</a:t>
            </a:r>
            <a:endParaRPr lang="en-US" sz="60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AB151A-275D-504F-971F-69CCF67D1AB0}"/>
              </a:ext>
            </a:extLst>
          </p:cNvPr>
          <p:cNvSpPr txBox="1"/>
          <p:nvPr/>
        </p:nvSpPr>
        <p:spPr>
          <a:xfrm>
            <a:off x="274320" y="3127248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</a:t>
            </a:r>
          </a:p>
          <a:p>
            <a:pPr algn="ctr"/>
            <a:r>
              <a:rPr lang="en-US" dirty="0"/>
              <a:t>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C2FC6-D16E-EF49-9CE0-0D5BA4ECE737}"/>
              </a:ext>
            </a:extLst>
          </p:cNvPr>
          <p:cNvSpPr txBox="1"/>
          <p:nvPr/>
        </p:nvSpPr>
        <p:spPr>
          <a:xfrm>
            <a:off x="1981200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FFDD7-1403-FC4F-873E-AB0EEFBDFDC4}"/>
              </a:ext>
            </a:extLst>
          </p:cNvPr>
          <p:cNvSpPr txBox="1"/>
          <p:nvPr/>
        </p:nvSpPr>
        <p:spPr>
          <a:xfrm>
            <a:off x="3651504" y="3127247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9E0E6-837F-7E4A-A1B0-F3CD70AC507A}"/>
              </a:ext>
            </a:extLst>
          </p:cNvPr>
          <p:cNvSpPr txBox="1"/>
          <p:nvPr/>
        </p:nvSpPr>
        <p:spPr>
          <a:xfrm>
            <a:off x="5358384" y="3145534"/>
            <a:ext cx="1389888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Correction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E4BA1-D594-B04A-983D-96EB544F953B}"/>
              </a:ext>
            </a:extLst>
          </p:cNvPr>
          <p:cNvSpPr txBox="1"/>
          <p:nvPr/>
        </p:nvSpPr>
        <p:spPr>
          <a:xfrm>
            <a:off x="7059168" y="3158528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Organizing for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B1436-CB0A-034A-8138-99224A2580B4}"/>
              </a:ext>
            </a:extLst>
          </p:cNvPr>
          <p:cNvSpPr txBox="1"/>
          <p:nvPr/>
        </p:nvSpPr>
        <p:spPr>
          <a:xfrm>
            <a:off x="10320528" y="4187949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Data Correction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DA46B-9C2F-6A4A-8379-9156CA0BD360}"/>
              </a:ext>
            </a:extLst>
          </p:cNvPr>
          <p:cNvSpPr txBox="1"/>
          <p:nvPr/>
        </p:nvSpPr>
        <p:spPr>
          <a:xfrm>
            <a:off x="10320528" y="2080956"/>
            <a:ext cx="180441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(Re)organization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65F83-5396-3943-B6CA-CCE0A1AD3392}"/>
              </a:ext>
            </a:extLst>
          </p:cNvPr>
          <p:cNvSpPr txBox="1"/>
          <p:nvPr/>
        </p:nvSpPr>
        <p:spPr>
          <a:xfrm>
            <a:off x="9412224" y="3141660"/>
            <a:ext cx="1328928" cy="6569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7A91EA-AC60-6E49-B7ED-BD0F662A4DB3}"/>
              </a:ext>
            </a:extLst>
          </p:cNvPr>
          <p:cNvCxnSpPr>
            <a:cxnSpLocks/>
          </p:cNvCxnSpPr>
          <p:nvPr/>
        </p:nvCxnSpPr>
        <p:spPr>
          <a:xfrm>
            <a:off x="1664208" y="34816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25EA77-0B6A-7946-BEA2-80A0E3E2EB7A}"/>
              </a:ext>
            </a:extLst>
          </p:cNvPr>
          <p:cNvCxnSpPr>
            <a:cxnSpLocks/>
          </p:cNvCxnSpPr>
          <p:nvPr/>
        </p:nvCxnSpPr>
        <p:spPr>
          <a:xfrm>
            <a:off x="3371088" y="34687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CD6136-9499-6748-9815-CFA9946C73B3}"/>
              </a:ext>
            </a:extLst>
          </p:cNvPr>
          <p:cNvCxnSpPr>
            <a:cxnSpLocks/>
          </p:cNvCxnSpPr>
          <p:nvPr/>
        </p:nvCxnSpPr>
        <p:spPr>
          <a:xfrm>
            <a:off x="5041392" y="3445193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CC63D1-5884-C145-B56C-FBEC386F99F8}"/>
              </a:ext>
            </a:extLst>
          </p:cNvPr>
          <p:cNvCxnSpPr>
            <a:cxnSpLocks/>
          </p:cNvCxnSpPr>
          <p:nvPr/>
        </p:nvCxnSpPr>
        <p:spPr>
          <a:xfrm>
            <a:off x="6748272" y="3432200"/>
            <a:ext cx="31699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313C69-3EC6-A548-8EFB-585A6F696A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863584" y="3468699"/>
            <a:ext cx="548640" cy="14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2FEC183-7263-4847-9036-02EFB2FB6846}"/>
              </a:ext>
            </a:extLst>
          </p:cNvPr>
          <p:cNvCxnSpPr>
            <a:cxnSpLocks/>
          </p:cNvCxnSpPr>
          <p:nvPr/>
        </p:nvCxnSpPr>
        <p:spPr>
          <a:xfrm flipV="1">
            <a:off x="10808208" y="2849050"/>
            <a:ext cx="621792" cy="5351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6B9660-C370-BF4D-8BC7-4A9CB0A342AC}"/>
              </a:ext>
            </a:extLst>
          </p:cNvPr>
          <p:cNvCxnSpPr>
            <a:cxnSpLocks/>
          </p:cNvCxnSpPr>
          <p:nvPr/>
        </p:nvCxnSpPr>
        <p:spPr>
          <a:xfrm flipH="1" flipV="1">
            <a:off x="10863834" y="3537042"/>
            <a:ext cx="553974" cy="55331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4FC711A-FE65-804E-9C45-6A01F66B8D7E}"/>
              </a:ext>
            </a:extLst>
          </p:cNvPr>
          <p:cNvCxnSpPr>
            <a:cxnSpLocks/>
          </p:cNvCxnSpPr>
          <p:nvPr/>
        </p:nvCxnSpPr>
        <p:spPr>
          <a:xfrm>
            <a:off x="10400157" y="3813700"/>
            <a:ext cx="402336" cy="34099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07D771-0B64-6040-8DAF-BDBD691FB811}"/>
              </a:ext>
            </a:extLst>
          </p:cNvPr>
          <p:cNvCxnSpPr>
            <a:cxnSpLocks/>
          </p:cNvCxnSpPr>
          <p:nvPr/>
        </p:nvCxnSpPr>
        <p:spPr>
          <a:xfrm flipH="1">
            <a:off x="9813036" y="2708470"/>
            <a:ext cx="507492" cy="40815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D2EBAA1-2279-FE4C-BAD4-92731666178B}"/>
              </a:ext>
            </a:extLst>
          </p:cNvPr>
          <p:cNvSpPr txBox="1"/>
          <p:nvPr/>
        </p:nvSpPr>
        <p:spPr>
          <a:xfrm>
            <a:off x="30480" y="4511114"/>
            <a:ext cx="195072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much data?</a:t>
            </a:r>
          </a:p>
          <a:p>
            <a:pPr algn="ctr"/>
            <a:r>
              <a:rPr lang="en-US" dirty="0"/>
              <a:t>What data?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7118BF-541C-2C4D-8E4C-CDC7BF866CEE}"/>
              </a:ext>
            </a:extLst>
          </p:cNvPr>
          <p:cNvSpPr/>
          <p:nvPr/>
        </p:nvSpPr>
        <p:spPr>
          <a:xfrm>
            <a:off x="2271299" y="4649613"/>
            <a:ext cx="2199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How do we collect it?</a:t>
            </a:r>
          </a:p>
        </p:txBody>
      </p:sp>
    </p:spTree>
    <p:extLst>
      <p:ext uri="{BB962C8B-B14F-4D97-AF65-F5344CB8AC3E}">
        <p14:creationId xmlns:p14="http://schemas.microsoft.com/office/powerpoint/2010/main" val="1244592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A0EB09-8F02-CD40-946F-909BB959F7AB}"/>
              </a:ext>
            </a:extLst>
          </p:cNvPr>
          <p:cNvSpPr txBox="1"/>
          <p:nvPr/>
        </p:nvSpPr>
        <p:spPr>
          <a:xfrm>
            <a:off x="1350863" y="1149246"/>
            <a:ext cx="984139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0" dirty="0">
                <a:solidFill>
                  <a:srgbClr val="002060"/>
                </a:solidFill>
              </a:rPr>
              <a:t>Effort </a:t>
            </a:r>
            <a:r>
              <a:rPr lang="en-US" sz="10000" b="1" dirty="0">
                <a:solidFill>
                  <a:srgbClr val="002060"/>
                </a:solidFill>
              </a:rPr>
              <a:t>now</a:t>
            </a:r>
            <a:r>
              <a:rPr lang="en-US" sz="10000" dirty="0">
                <a:solidFill>
                  <a:srgbClr val="002060"/>
                </a:solidFill>
              </a:rPr>
              <a:t> saves time, money, &amp; stress later.</a:t>
            </a:r>
            <a:endParaRPr lang="en-US" sz="10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4846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7F8D47-9382-724B-A34C-A9B4D3D5836D}"/>
              </a:ext>
            </a:extLst>
          </p:cNvPr>
          <p:cNvSpPr txBox="1"/>
          <p:nvPr/>
        </p:nvSpPr>
        <p:spPr>
          <a:xfrm>
            <a:off x="802440" y="2547328"/>
            <a:ext cx="10682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Where can errors be introduced?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383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DC3C18D-8331-EB49-9FEA-066EF2D7E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01600"/>
            <a:ext cx="11938000" cy="6756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BFAF73-7701-3747-915C-51D99ED2B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50800"/>
            <a:ext cx="2570734" cy="72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314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7F8D47-9382-724B-A34C-A9B4D3D5836D}"/>
              </a:ext>
            </a:extLst>
          </p:cNvPr>
          <p:cNvSpPr txBox="1"/>
          <p:nvPr/>
        </p:nvSpPr>
        <p:spPr>
          <a:xfrm>
            <a:off x="1009705" y="477242"/>
            <a:ext cx="10682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How can we minimize them?</a:t>
            </a:r>
            <a:endParaRPr lang="en-US" sz="60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E7E73-AE51-1D41-B157-17FB11A4018D}"/>
              </a:ext>
            </a:extLst>
          </p:cNvPr>
          <p:cNvSpPr txBox="1"/>
          <p:nvPr/>
        </p:nvSpPr>
        <p:spPr>
          <a:xfrm>
            <a:off x="1319784" y="3251922"/>
            <a:ext cx="3371088" cy="5539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Write on paper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789990-0E98-144F-A63F-058AFD38F134}"/>
              </a:ext>
            </a:extLst>
          </p:cNvPr>
          <p:cNvSpPr txBox="1"/>
          <p:nvPr/>
        </p:nvSpPr>
        <p:spPr>
          <a:xfrm>
            <a:off x="5891784" y="3272226"/>
            <a:ext cx="3371088" cy="5539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Enter into computer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642906-5670-7D48-AA58-18AF71575F3C}"/>
              </a:ext>
            </a:extLst>
          </p:cNvPr>
          <p:cNvCxnSpPr>
            <a:cxnSpLocks/>
          </p:cNvCxnSpPr>
          <p:nvPr/>
        </p:nvCxnSpPr>
        <p:spPr>
          <a:xfrm>
            <a:off x="4718304" y="3528921"/>
            <a:ext cx="1146048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42474364-D9EE-964E-9835-082620A7CB32}"/>
              </a:ext>
            </a:extLst>
          </p:cNvPr>
          <p:cNvSpPr/>
          <p:nvPr/>
        </p:nvSpPr>
        <p:spPr>
          <a:xfrm>
            <a:off x="9607569" y="3067256"/>
            <a:ext cx="215161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2 opportunities to introduce error</a:t>
            </a:r>
          </a:p>
          <a:p>
            <a:pPr algn="ctr"/>
            <a:r>
              <a:rPr lang="en-US" i="1" dirty="0"/>
              <a:t>(more next week)</a:t>
            </a:r>
          </a:p>
        </p:txBody>
      </p:sp>
      <p:sp>
        <p:nvSpPr>
          <p:cNvPr id="18" name="&quot;No&quot; Symbol 17">
            <a:extLst>
              <a:ext uri="{FF2B5EF4-FFF2-40B4-BE49-F238E27FC236}">
                <a16:creationId xmlns:a16="http://schemas.microsoft.com/office/drawing/2014/main" id="{128D6A5F-14E3-C848-978E-8BD70C439C5D}"/>
              </a:ext>
            </a:extLst>
          </p:cNvPr>
          <p:cNvSpPr/>
          <p:nvPr/>
        </p:nvSpPr>
        <p:spPr>
          <a:xfrm>
            <a:off x="510105" y="1954568"/>
            <a:ext cx="4781223" cy="3148705"/>
          </a:xfrm>
          <a:prstGeom prst="noSmoking">
            <a:avLst>
              <a:gd name="adj" fmla="val 4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64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837BA3-105B-C049-A04D-607D6CF30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736" y="3614058"/>
            <a:ext cx="3788664" cy="32439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815AD7-D118-5D42-8C0C-F94CAEF23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896" y="4201692"/>
            <a:ext cx="5112512" cy="22338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4A5DF40-34E4-2D4E-AED4-AE2E0DDFD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324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072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B961DD-F12E-964E-9C81-0733750F8F1F}"/>
              </a:ext>
            </a:extLst>
          </p:cNvPr>
          <p:cNvSpPr txBox="1"/>
          <p:nvPr/>
        </p:nvSpPr>
        <p:spPr>
          <a:xfrm>
            <a:off x="754788" y="1436247"/>
            <a:ext cx="106824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2060"/>
                </a:solidFill>
              </a:rPr>
              <a:t>What are pros and cons of digital  vs. paper data collection?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594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1965</TotalTime>
  <Words>281</Words>
  <Application>Microsoft Macintosh PowerPoint</Application>
  <PresentationFormat>Widescreen</PresentationFormat>
  <Paragraphs>40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Bruna, Emilio M.</dc:creator>
  <cp:lastModifiedBy>Bruna, Emilio M.</cp:lastModifiedBy>
  <cp:revision>30</cp:revision>
  <dcterms:created xsi:type="dcterms:W3CDTF">2019-02-10T19:07:49Z</dcterms:created>
  <dcterms:modified xsi:type="dcterms:W3CDTF">2021-03-22T21:05:58Z</dcterms:modified>
</cp:coreProperties>
</file>

<file path=docProps/thumbnail.jpeg>
</file>